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89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0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950075" cy="9236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062C20-9F12-4E04-8AFE-2C9F7B806126}">
  <a:tblStyle styleId="{71062C20-9F12-4E04-8AFE-2C9F7B8061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88" autoAdjust="0"/>
  </p:normalViewPr>
  <p:slideViewPr>
    <p:cSldViewPr>
      <p:cViewPr>
        <p:scale>
          <a:sx n="64" d="100"/>
          <a:sy n="64" d="100"/>
        </p:scale>
        <p:origin x="134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11699" cy="4634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36768" y="0"/>
            <a:ext cx="3011699" cy="4634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772669"/>
            <a:ext cx="3011699" cy="4634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  <a:noFill/>
          <a:ln>
            <a:noFill/>
          </a:ln>
        </p:spPr>
        <p:txBody>
          <a:bodyPr wrap="square" lIns="92475" tIns="46225" rIns="92475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wrap="square" lIns="92475" tIns="46225" rIns="92475" bIns="46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  <a:noFill/>
          <a:ln>
            <a:noFill/>
          </a:ln>
        </p:spPr>
        <p:txBody>
          <a:bodyPr wrap="square" lIns="92475" tIns="46225" rIns="92475" bIns="462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Traditional Methods using computer vision not very efficient and complex.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Traditional Methods using computer vision not very efficient and complex.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Basic Idea of neural network is analogous to the neurons in our brain.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/>
              <a:t>Input Layer ,Hidden Layers and Output Layer.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/>
              <a:t>The lines correspond to weights and bias.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It’s a branch of artificial Neural Networks which is specifically used for image processing applications.</a:t>
            </a:r>
          </a:p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Convolutional Neural network is state of the art technique which tries to work in a similar fashion as human vision.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Feature maps learns about different features of the image by using convolution max pooling.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/>
              <a:t>Two Fully connected layer. Softmax function to get probabilities. Supervised Learning - meaning we know target variable beforehand.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/>
              <a:t>Two parts- Training and testing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The webcam captures the frames and once it has received a certain threshold of frames sequentially only then it approves the gesture.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-Socket programming is a way of connecting two nodes on a network to communicate with each other.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-One socket(node) listens on a particular port at an IP, while other socket reaches out to the other to form a connection.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Server forms the listener socket while client reaches out to the server.</a:t>
            </a:r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Traditional Methods using computer vision not very efficient and complex.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000"/>
              <a:buFont typeface="Noto Sans Symbols"/>
              <a:buChar char="▪"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200" cy="3117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It assigns a probability value to the gesture and </a:t>
            </a:r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200" cy="3636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700" cy="463500"/>
          </a:xfrm>
          <a:prstGeom prst="rect">
            <a:avLst/>
          </a:prstGeom>
        </p:spPr>
        <p:txBody>
          <a:bodyPr wrap="square" lIns="92475" tIns="46225" rIns="92475" bIns="46225" anchor="b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397000" y="1154113"/>
            <a:ext cx="4156075" cy="3117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4800"/>
              <a:buFont typeface="Calibri"/>
              <a:buNone/>
              <a:defRPr sz="48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143000" y="4114102"/>
            <a:ext cx="6858000" cy="5798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 文本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  <a:defRPr sz="28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101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000"/>
              <a:buFont typeface="Noto Sans Symbols"/>
              <a:buChar char="▪"/>
              <a:defRPr sz="20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85800" marR="0" lvl="1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Noto Sans Symbols"/>
              <a:buChar char="✓"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432000" y="1048512"/>
            <a:ext cx="8280000" cy="36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ts val="1400"/>
              <a:buNone/>
              <a:defRPr sz="1800"/>
            </a:lvl2pPr>
            <a:lvl3pPr lvl="2" indent="0">
              <a:spcBef>
                <a:spcPts val="0"/>
              </a:spcBef>
              <a:buSzPts val="1400"/>
              <a:buNone/>
              <a:defRPr sz="1800"/>
            </a:lvl3pPr>
            <a:lvl4pPr lvl="3" indent="0">
              <a:spcBef>
                <a:spcPts val="0"/>
              </a:spcBef>
              <a:buSzPts val="1400"/>
              <a:buNone/>
              <a:defRPr sz="1800"/>
            </a:lvl4pPr>
            <a:lvl5pPr lvl="4" indent="0">
              <a:spcBef>
                <a:spcPts val="0"/>
              </a:spcBef>
              <a:buSzPts val="1400"/>
              <a:buNone/>
              <a:defRPr sz="1800"/>
            </a:lvl5pPr>
            <a:lvl6pPr lvl="5" indent="0">
              <a:spcBef>
                <a:spcPts val="0"/>
              </a:spcBef>
              <a:buSzPts val="1400"/>
              <a:buNone/>
              <a:defRPr sz="1800"/>
            </a:lvl6pPr>
            <a:lvl7pPr lvl="6" indent="0">
              <a:spcBef>
                <a:spcPts val="0"/>
              </a:spcBef>
              <a:buSzPts val="1400"/>
              <a:buNone/>
              <a:defRPr sz="1800"/>
            </a:lvl7pPr>
            <a:lvl8pPr lvl="7" indent="0">
              <a:spcBef>
                <a:spcPts val="0"/>
              </a:spcBef>
              <a:buSzPts val="1400"/>
              <a:buNone/>
              <a:defRPr sz="1800"/>
            </a:lvl8pPr>
            <a:lvl9pPr lvl="8" indent="0">
              <a:spcBef>
                <a:spcPts val="0"/>
              </a:spcBef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vass-Labs/TensorFlow-Tutorials" TargetMode="External"/><Relationship Id="rId4" Type="http://schemas.openxmlformats.org/officeDocument/2006/relationships/hyperlink" Target="https://cs.nju.edu.cn/wujx/paper/CNN.pdf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685800" y="1918951"/>
            <a:ext cx="7772400" cy="1591011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048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Gesture  based Rover and Appliance Control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5676365" y="3908041"/>
            <a:ext cx="2540357" cy="232650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Praveen </a:t>
            </a:r>
            <a:r>
              <a:rPr lang="en-US" sz="1800" b="1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Padala</a:t>
            </a:r>
            <a:endParaRPr lang="en-US" sz="18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Raj Shah</a:t>
            </a:r>
          </a:p>
          <a:p>
            <a:pPr marL="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Manasa Tempalli</a:t>
            </a:r>
          </a:p>
          <a:p>
            <a:pPr marL="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Zankhana Rana</a:t>
            </a:r>
          </a:p>
          <a:p>
            <a:pPr marL="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Soumya Rama</a:t>
            </a:r>
          </a:p>
          <a:p>
            <a:pPr marL="0" marR="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Tauha Khan</a:t>
            </a:r>
          </a:p>
          <a:p>
            <a:pPr marL="0" marR="0" lvl="0" indent="-1143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/>
              <a:buNone/>
            </a:pPr>
            <a:endParaRPr sz="1800" b="1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685800" y="416552"/>
            <a:ext cx="2922467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2017 Fall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Hardware Design</a:t>
            </a:r>
          </a:p>
        </p:txBody>
      </p:sp>
      <p:sp>
        <p:nvSpPr>
          <p:cNvPr id="93" name="Shape 93"/>
          <p:cNvSpPr/>
          <p:nvPr/>
        </p:nvSpPr>
        <p:spPr>
          <a:xfrm>
            <a:off x="6362164" y="416552"/>
            <a:ext cx="2096036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Presentation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Sigma Six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673700" y="3908041"/>
            <a:ext cx="1796600" cy="45798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members: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63074" y="6209276"/>
            <a:ext cx="1796600" cy="45798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0" i="1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Dec. 7,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How Hand Gesture Works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0160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10</a:t>
            </a:fld>
            <a:endParaRPr lang="en-US"/>
          </a:p>
        </p:txBody>
      </p:sp>
      <p:pic>
        <p:nvPicPr>
          <p:cNvPr id="1026" name="Picture 2" descr="C:\Users\P.Praveen Kumar\Desktop\AHDPRESENTTEMP\handgesturesslid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357298"/>
            <a:ext cx="7858180" cy="47863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Problems with Other Methods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0160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11</a:t>
            </a:fld>
            <a:endParaRPr lang="en-US"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2223450"/>
            <a:ext cx="3819525" cy="33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2181225"/>
            <a:ext cx="4118899" cy="341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Neural Networks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0160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12</a:t>
            </a:fld>
            <a:endParaRPr lang="en-US"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63" y="1581150"/>
            <a:ext cx="7534275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Convolutional Neural Networks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01600">
              <a:spcBef>
                <a:spcPts val="0"/>
              </a:spcBef>
              <a:buNone/>
            </a:pPr>
            <a:r>
              <a:rPr lang="en-US"/>
              <a:t>Architecture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13</a:t>
            </a:fld>
            <a:endParaRPr lang="en-US"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00" y="2042150"/>
            <a:ext cx="8432801" cy="42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Convolutional Neural Networks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14</a:t>
            </a:fld>
            <a:endParaRPr lang="en-US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400" y="3655050"/>
            <a:ext cx="81250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7188200" y="2969250"/>
            <a:ext cx="165000" cy="27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1788150"/>
            <a:ext cx="7994650" cy="41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576" y="1975475"/>
            <a:ext cx="7210425" cy="39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Implementation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0160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15</a:t>
            </a:fld>
            <a:endParaRPr lang="en-US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" y="1328925"/>
            <a:ext cx="8881326" cy="49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x="86575" y="4264650"/>
            <a:ext cx="5145900" cy="50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Dev Board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Gesture Detection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Socket Connection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Rover and Appliance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Demo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and Applications</a:t>
            </a:r>
            <a:b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16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</a:pPr>
            <a:r>
              <a:rPr lang="en-US"/>
              <a:t>Socket Programming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sz="2400"/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buSzPts val="2200"/>
              <a:buChar char="▪"/>
            </a:pPr>
            <a:r>
              <a:rPr lang="en-US" sz="2200" dirty="0"/>
              <a:t>Way of connecting two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200" dirty="0"/>
              <a:t>       nodes on a network</a:t>
            </a: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buSzPts val="2200"/>
              <a:buChar char="▪"/>
            </a:pPr>
            <a:r>
              <a:rPr lang="en-US" sz="2200" dirty="0"/>
              <a:t>One socket(node) listens 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200" dirty="0"/>
              <a:t>       a particular port at an IP</a:t>
            </a: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buSzPts val="2200"/>
              <a:buChar char="▪"/>
            </a:pPr>
            <a:r>
              <a:rPr lang="en-US" sz="2200" dirty="0"/>
              <a:t>Other socket reaches out to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200" dirty="0"/>
              <a:t>       form connection</a:t>
            </a: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buSzPts val="2200"/>
              <a:buChar char="▪"/>
            </a:pPr>
            <a:r>
              <a:rPr lang="en-US" sz="2200" dirty="0"/>
              <a:t>Server forms the listener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200" dirty="0"/>
              <a:t>       socket while client reaches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200" dirty="0"/>
              <a:t>       out to the server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2000"/>
              <a:buFont typeface="Noto Sans Symbols"/>
              <a:buNone/>
            </a:pPr>
            <a:r>
              <a:rPr lang="en-US" dirty="0"/>
              <a:t>											</a:t>
            </a:r>
            <a:endParaRPr lang="en-US" u="sng" dirty="0"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17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876" y="1500174"/>
            <a:ext cx="39139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Network connection is established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2000"/>
              <a:buFont typeface="Noto Sans Symbols"/>
              <a:buNone/>
            </a:pPr>
            <a:endParaRPr sz="20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18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85875"/>
            <a:ext cx="76200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91450"/>
            <a:ext cx="7620000" cy="45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Socket connection implementation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0160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19</a:t>
            </a:fld>
            <a:endParaRPr lang="en-US"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8587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Dev Board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Gesture Detection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Socket Connection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Rover and Appliance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Demo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and Applications</a:t>
            </a:r>
            <a:b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2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Dev Board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Gesture Detection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Socket Connection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Rover and Appliance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Demo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and Applications</a:t>
            </a:r>
            <a:b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20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>
                <a:solidFill>
                  <a:srgbClr val="7030A0"/>
                </a:solidFill>
              </a:rPr>
              <a:t>Working Of Rover With Gripper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28650" y="1382803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714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0160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21</a:t>
            </a:fld>
            <a:endParaRPr lang="en-US"/>
          </a:p>
        </p:txBody>
      </p:sp>
      <p:sp>
        <p:nvSpPr>
          <p:cNvPr id="283" name="Shape 283"/>
          <p:cNvSpPr txBox="1"/>
          <p:nvPr/>
        </p:nvSpPr>
        <p:spPr>
          <a:xfrm>
            <a:off x="7194350" y="1382800"/>
            <a:ext cx="1569600" cy="142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375" y="1382800"/>
            <a:ext cx="2934776" cy="1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784875" y="1354925"/>
            <a:ext cx="3830700" cy="257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buClr>
                <a:srgbClr val="0070C0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rover with gripper module consist of 3 DC motors that help it traverse along the ground and lift objects using the gripper.</a:t>
            </a:r>
          </a:p>
          <a:p>
            <a:pPr marL="457200" lvl="0" indent="-330200" rtl="0">
              <a:lnSpc>
                <a:spcPct val="100000"/>
              </a:lnSpc>
              <a:spcBef>
                <a:spcPts val="1000"/>
              </a:spcBef>
              <a:buClr>
                <a:srgbClr val="0070C0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Motors M1 and M2, based on the input signals, allows the rover to move left, right, and back and forth.</a:t>
            </a:r>
          </a:p>
          <a:p>
            <a:pPr marL="457200" lvl="0" indent="-330200">
              <a:lnSpc>
                <a:spcPct val="100000"/>
              </a:lnSpc>
              <a:spcBef>
                <a:spcPts val="1000"/>
              </a:spcBef>
              <a:buClr>
                <a:srgbClr val="0070C0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Motor M3, based on the input signal, opens and closes the gripper.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5942350" y="4241875"/>
            <a:ext cx="2416800" cy="164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838" y="3736550"/>
            <a:ext cx="2825300" cy="23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784875" y="4136425"/>
            <a:ext cx="3942900" cy="204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1000"/>
              </a:spcBef>
              <a:buClr>
                <a:srgbClr val="0070C0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L298 Motor drive controller is used to control the motors. The driver ties in the input signals from RPI3.</a:t>
            </a:r>
          </a:p>
          <a:p>
            <a:pPr marL="457200" lvl="0" indent="-330200">
              <a:spcBef>
                <a:spcPts val="1000"/>
              </a:spcBef>
              <a:buClr>
                <a:srgbClr val="0070C0"/>
              </a:buClr>
              <a:buSzPts val="1600"/>
              <a:buFont typeface="Times New Roman"/>
              <a:buChar char="●"/>
            </a:pPr>
            <a:r>
              <a:rPr lang="en-US" sz="16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motor drive module controls the speed and direction of the motors.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698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7030A0"/>
                </a:solidFill>
              </a:rPr>
              <a:t>Motor Driver Module (L298 Dual H-Bridge)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28650" y="1253991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The L298N is a dual H-Bridge motor driver which allows speed and direction control of two DC motors at the same time.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22</a:t>
            </a:fld>
            <a:endParaRPr lang="en-US"/>
          </a:p>
        </p:txBody>
      </p:sp>
      <p:sp>
        <p:nvSpPr>
          <p:cNvPr id="297" name="Shape 297"/>
          <p:cNvSpPr txBox="1"/>
          <p:nvPr/>
        </p:nvSpPr>
        <p:spPr>
          <a:xfrm>
            <a:off x="805063" y="2060700"/>
            <a:ext cx="7533900" cy="163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75" y="1868363"/>
            <a:ext cx="7762875" cy="2559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9" name="Shape 299"/>
          <p:cNvGraphicFramePr/>
          <p:nvPr/>
        </p:nvGraphicFramePr>
        <p:xfrm>
          <a:off x="1320525" y="4382950"/>
          <a:ext cx="6228100" cy="1981050"/>
        </p:xfrm>
        <a:graphic>
          <a:graphicData uri="http://schemas.openxmlformats.org/drawingml/2006/table">
            <a:tbl>
              <a:tblPr>
                <a:noFill/>
                <a:tableStyleId>{71062C20-9F12-4E04-8AFE-2C9F7B806126}</a:tableStyleId>
              </a:tblPr>
              <a:tblGrid>
                <a:gridCol w="155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7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9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Enable</a:t>
                      </a: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Input 1</a:t>
                      </a: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Input 2</a:t>
                      </a: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Motor Direction</a:t>
                      </a:r>
                    </a:p>
                  </a:txBody>
                  <a:tcPr marL="91425" marR="91425" marT="91425" marB="91425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1 (S2,S4=close)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0 (S3,S4=open)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Forward Rotation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0 (S2,S4=open)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-6985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1 (S3,S4=close)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Reverse Rotation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-6985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0 (S3,S4=open)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-6985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0 (S3,S4=open)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Standstill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-6985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70C0"/>
                          </a:solidFill>
                        </a:rPr>
                        <a:t>Standstill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>
                <a:solidFill>
                  <a:srgbClr val="7030A0"/>
                </a:solidFill>
              </a:rPr>
              <a:t>Rover With  Gripper Control Actions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01600" rtl="0">
              <a:spcBef>
                <a:spcPts val="0"/>
              </a:spcBef>
              <a:buNone/>
            </a:pPr>
            <a:r>
              <a:rPr lang="en-US" sz="1800" b="0">
                <a:solidFill>
                  <a:srgbClr val="4A86E8"/>
                </a:solidFill>
              </a:rPr>
              <a:t>Following is the table that shows the gesture commands and the corresponding control actions for motor, and the output that follows: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23</a:t>
            </a:fld>
            <a:endParaRPr lang="en-US"/>
          </a:p>
        </p:txBody>
      </p:sp>
      <p:graphicFrame>
        <p:nvGraphicFramePr>
          <p:cNvPr id="308" name="Shape 308"/>
          <p:cNvGraphicFramePr/>
          <p:nvPr/>
        </p:nvGraphicFramePr>
        <p:xfrm>
          <a:off x="889450" y="2291250"/>
          <a:ext cx="7358875" cy="3822985"/>
        </p:xfrm>
        <a:graphic>
          <a:graphicData uri="http://schemas.openxmlformats.org/drawingml/2006/table">
            <a:tbl>
              <a:tblPr>
                <a:noFill/>
                <a:tableStyleId>{71062C20-9F12-4E04-8AFE-2C9F7B806126}</a:tableStyleId>
              </a:tblPr>
              <a:tblGrid>
                <a:gridCol w="147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1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95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signal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Motor 1 (Gripper)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Motor 2 (Left)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Motor 3(Right)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 action 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Gripper open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-698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Close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Gripper close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-698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Left reverse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-698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Fwd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Left forward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-698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Right Reverse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050">
                <a:tc>
                  <a:txBody>
                    <a:bodyPr/>
                    <a:lstStyle/>
                    <a:p>
                      <a:pPr marL="0" lvl="0" indent="-698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6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Fwd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Right forward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275">
                <a:tc>
                  <a:txBody>
                    <a:bodyPr/>
                    <a:lstStyle/>
                    <a:p>
                      <a:pPr marL="0" lvl="0" indent="-698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Fwd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Fwd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Both forward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2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Gesture 8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Off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4A86E8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Both reverse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>
                <a:solidFill>
                  <a:srgbClr val="7030A0"/>
                </a:solidFill>
              </a:rPr>
              <a:t>Controlling an Appliance (Light Bulb)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714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8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0160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24</a:t>
            </a:fld>
            <a:endParaRPr lang="en-US"/>
          </a:p>
        </p:txBody>
      </p:sp>
      <p:sp>
        <p:nvSpPr>
          <p:cNvPr id="317" name="Shape 317"/>
          <p:cNvSpPr txBox="1"/>
          <p:nvPr/>
        </p:nvSpPr>
        <p:spPr>
          <a:xfrm>
            <a:off x="4351275" y="1601775"/>
            <a:ext cx="4164000" cy="401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3125" y="2081050"/>
            <a:ext cx="1046825" cy="794573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/>
          <p:nvPr/>
        </p:nvSpPr>
        <p:spPr>
          <a:xfrm>
            <a:off x="4596175" y="2060000"/>
            <a:ext cx="1230600" cy="158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-US" b="1"/>
              <a:t>RPI3</a:t>
            </a:r>
          </a:p>
        </p:txBody>
      </p:sp>
      <p:sp>
        <p:nvSpPr>
          <p:cNvPr id="320" name="Shape 320"/>
          <p:cNvSpPr/>
          <p:nvPr/>
        </p:nvSpPr>
        <p:spPr>
          <a:xfrm>
            <a:off x="4630325" y="24089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 txBox="1"/>
          <p:nvPr/>
        </p:nvSpPr>
        <p:spPr>
          <a:xfrm>
            <a:off x="4703900" y="2289425"/>
            <a:ext cx="872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GPIO</a:t>
            </a:r>
          </a:p>
        </p:txBody>
      </p:sp>
      <p:sp>
        <p:nvSpPr>
          <p:cNvPr id="322" name="Shape 322"/>
          <p:cNvSpPr/>
          <p:nvPr/>
        </p:nvSpPr>
        <p:spPr>
          <a:xfrm>
            <a:off x="5620925" y="27899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5084900" y="2670425"/>
            <a:ext cx="872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GND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237300" y="3280025"/>
            <a:ext cx="872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5V</a:t>
            </a:r>
          </a:p>
        </p:txBody>
      </p:sp>
      <p:sp>
        <p:nvSpPr>
          <p:cNvPr id="325" name="Shape 325"/>
          <p:cNvSpPr/>
          <p:nvPr/>
        </p:nvSpPr>
        <p:spPr>
          <a:xfrm>
            <a:off x="5620925" y="33995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6382925" y="3279200"/>
            <a:ext cx="1412700" cy="158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b="1"/>
              <a:t>Relay Module</a:t>
            </a:r>
          </a:p>
        </p:txBody>
      </p:sp>
      <p:sp>
        <p:nvSpPr>
          <p:cNvPr id="327" name="Shape 327"/>
          <p:cNvSpPr/>
          <p:nvPr/>
        </p:nvSpPr>
        <p:spPr>
          <a:xfrm>
            <a:off x="6459125" y="33995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6992525" y="33995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7602125" y="33995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6459125" y="47711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7068725" y="47711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7602125" y="47711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6304100" y="3432425"/>
            <a:ext cx="872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Vcc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6837500" y="3432425"/>
            <a:ext cx="872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IN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7294700" y="3432425"/>
            <a:ext cx="872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GND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6304100" y="4423025"/>
            <a:ext cx="872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COM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6837500" y="4423025"/>
            <a:ext cx="872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NO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7447100" y="4423025"/>
            <a:ext cx="8721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/>
              <a:t>NC</a:t>
            </a:r>
          </a:p>
        </p:txBody>
      </p:sp>
      <p:sp>
        <p:nvSpPr>
          <p:cNvPr id="339" name="Shape 339"/>
          <p:cNvSpPr/>
          <p:nvPr/>
        </p:nvSpPr>
        <p:spPr>
          <a:xfrm>
            <a:off x="4739275" y="4897175"/>
            <a:ext cx="1230600" cy="63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b="1"/>
              <a:t>AC Source</a:t>
            </a:r>
          </a:p>
        </p:txBody>
      </p:sp>
      <p:cxnSp>
        <p:nvCxnSpPr>
          <p:cNvPr id="340" name="Shape 340"/>
          <p:cNvCxnSpPr/>
          <p:nvPr/>
        </p:nvCxnSpPr>
        <p:spPr>
          <a:xfrm rot="10800000">
            <a:off x="4426950" y="1917050"/>
            <a:ext cx="0" cy="56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1" name="Shape 341"/>
          <p:cNvCxnSpPr/>
          <p:nvPr/>
        </p:nvCxnSpPr>
        <p:spPr>
          <a:xfrm>
            <a:off x="4439575" y="1929700"/>
            <a:ext cx="25857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2" name="Shape 342"/>
          <p:cNvCxnSpPr>
            <a:stCxn id="321" idx="1"/>
          </p:cNvCxnSpPr>
          <p:nvPr/>
        </p:nvCxnSpPr>
        <p:spPr>
          <a:xfrm rot="10800000">
            <a:off x="4427000" y="2471975"/>
            <a:ext cx="276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3" name="Shape 343"/>
          <p:cNvCxnSpPr/>
          <p:nvPr/>
        </p:nvCxnSpPr>
        <p:spPr>
          <a:xfrm>
            <a:off x="5688200" y="2863025"/>
            <a:ext cx="1992900" cy="2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4" name="Shape 344"/>
          <p:cNvCxnSpPr>
            <a:endCxn id="329" idx="0"/>
          </p:cNvCxnSpPr>
          <p:nvPr/>
        </p:nvCxnSpPr>
        <p:spPr>
          <a:xfrm flipH="1">
            <a:off x="7665125" y="2900975"/>
            <a:ext cx="15900" cy="49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5" name="Shape 345"/>
          <p:cNvCxnSpPr>
            <a:stCxn id="325" idx="6"/>
          </p:cNvCxnSpPr>
          <p:nvPr/>
        </p:nvCxnSpPr>
        <p:spPr>
          <a:xfrm rot="10800000" flipH="1">
            <a:off x="5746925" y="3423575"/>
            <a:ext cx="717000" cy="3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6" name="Shape 346"/>
          <p:cNvCxnSpPr>
            <a:stCxn id="339" idx="3"/>
          </p:cNvCxnSpPr>
          <p:nvPr/>
        </p:nvCxnSpPr>
        <p:spPr>
          <a:xfrm>
            <a:off x="5969875" y="5214425"/>
            <a:ext cx="5760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7" name="Shape 347"/>
          <p:cNvCxnSpPr>
            <a:endCxn id="330" idx="4"/>
          </p:cNvCxnSpPr>
          <p:nvPr/>
        </p:nvCxnSpPr>
        <p:spPr>
          <a:xfrm rot="10800000">
            <a:off x="6522125" y="4897175"/>
            <a:ext cx="11100" cy="3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8" name="Shape 348"/>
          <p:cNvSpPr/>
          <p:nvPr/>
        </p:nvSpPr>
        <p:spPr>
          <a:xfrm>
            <a:off x="7983125" y="28661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8211725" y="2866175"/>
            <a:ext cx="126000" cy="1260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3F3F3">
                <a:alpha val="49000"/>
              </a:srgbClr>
            </a:outerShdw>
          </a:effectLst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0" name="Shape 350"/>
          <p:cNvCxnSpPr/>
          <p:nvPr/>
        </p:nvCxnSpPr>
        <p:spPr>
          <a:xfrm rot="10800000" flipH="1">
            <a:off x="5978275" y="5460650"/>
            <a:ext cx="23586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1" name="Shape 351"/>
          <p:cNvCxnSpPr/>
          <p:nvPr/>
        </p:nvCxnSpPr>
        <p:spPr>
          <a:xfrm>
            <a:off x="8230177" y="2973723"/>
            <a:ext cx="81300" cy="25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2" name="Shape 352"/>
          <p:cNvCxnSpPr/>
          <p:nvPr/>
        </p:nvCxnSpPr>
        <p:spPr>
          <a:xfrm>
            <a:off x="7025125" y="1954925"/>
            <a:ext cx="0" cy="137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3" name="Shape 353"/>
          <p:cNvCxnSpPr/>
          <p:nvPr/>
        </p:nvCxnSpPr>
        <p:spPr>
          <a:xfrm>
            <a:off x="7151250" y="4867350"/>
            <a:ext cx="12600" cy="36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4" name="Shape 354"/>
          <p:cNvCxnSpPr/>
          <p:nvPr/>
        </p:nvCxnSpPr>
        <p:spPr>
          <a:xfrm rot="10800000" flipH="1">
            <a:off x="7176475" y="5221550"/>
            <a:ext cx="845100" cy="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5" name="Shape 355"/>
          <p:cNvCxnSpPr>
            <a:endCxn id="348" idx="4"/>
          </p:cNvCxnSpPr>
          <p:nvPr/>
        </p:nvCxnSpPr>
        <p:spPr>
          <a:xfrm rot="10800000">
            <a:off x="8046125" y="2992175"/>
            <a:ext cx="600" cy="224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6" name="Shape 356"/>
          <p:cNvSpPr txBox="1"/>
          <p:nvPr/>
        </p:nvSpPr>
        <p:spPr>
          <a:xfrm flipH="1">
            <a:off x="5978375" y="4906650"/>
            <a:ext cx="276900" cy="22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+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6002975" y="5163700"/>
            <a:ext cx="276900" cy="49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-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535600" y="1261250"/>
            <a:ext cx="3614400" cy="5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1000"/>
              </a:spcBef>
              <a:buClr>
                <a:srgbClr val="0070C0"/>
              </a:buClr>
              <a:buSzPts val="1400"/>
              <a:buChar char="●"/>
            </a:pPr>
            <a:r>
              <a:rPr lang="en-US" dirty="0">
                <a:solidFill>
                  <a:srgbClr val="0070C0"/>
                </a:solidFill>
              </a:rPr>
              <a:t>The control signal for turning on/off the light bulb comes from the RPI3 GPIO pin. This signal is based on a </a:t>
            </a:r>
            <a:r>
              <a:rPr lang="en-US" i="1" dirty="0">
                <a:solidFill>
                  <a:srgbClr val="0070C0"/>
                </a:solidFill>
              </a:rPr>
              <a:t>hand gesture ‘</a:t>
            </a:r>
            <a:r>
              <a:rPr lang="en-US" i="1" dirty="0">
                <a:solidFill>
                  <a:srgbClr val="FF0000"/>
                </a:solidFill>
              </a:rPr>
              <a:t>9’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  <a:p>
            <a:pPr marL="457200" lvl="0" indent="-317500" rtl="0">
              <a:spcBef>
                <a:spcPts val="1000"/>
              </a:spcBef>
              <a:buClr>
                <a:srgbClr val="0070C0"/>
              </a:buClr>
              <a:buSzPts val="1400"/>
              <a:buChar char="●"/>
            </a:pPr>
            <a:r>
              <a:rPr lang="en-US" dirty="0">
                <a:solidFill>
                  <a:srgbClr val="0070C0"/>
                </a:solidFill>
              </a:rPr>
              <a:t>The bulb needs 120V supply to turn on. We use a 5V DC mechanical relay which takes the input signal at Pin ‘IN’ of relay module. Based on this input signal the bulb will turn on or off.</a:t>
            </a:r>
          </a:p>
          <a:p>
            <a:pPr marL="457200" lvl="0" indent="-317500" rtl="0">
              <a:spcBef>
                <a:spcPts val="1000"/>
              </a:spcBef>
              <a:buClr>
                <a:srgbClr val="0070C0"/>
              </a:buClr>
              <a:buSzPts val="1400"/>
              <a:buChar char="●"/>
            </a:pPr>
            <a:r>
              <a:rPr lang="en-US" dirty="0">
                <a:solidFill>
                  <a:srgbClr val="0070C0"/>
                </a:solidFill>
              </a:rPr>
              <a:t>The phase terminal of the AC source is connected to the ‘COM’ pin. The neutral terminal of AC source is connected to negative terminal the light bulb.</a:t>
            </a:r>
          </a:p>
          <a:p>
            <a:pPr marL="457200" lvl="0" indent="-317500" rtl="0">
              <a:spcBef>
                <a:spcPts val="1000"/>
              </a:spcBef>
              <a:buClr>
                <a:srgbClr val="0070C0"/>
              </a:buClr>
              <a:buSzPts val="1400"/>
              <a:buChar char="●"/>
            </a:pPr>
            <a:r>
              <a:rPr lang="en-US" dirty="0">
                <a:solidFill>
                  <a:srgbClr val="0070C0"/>
                </a:solidFill>
              </a:rPr>
              <a:t>In our case we use NO (normally open) contact to connect to phase terminal of the light bulb.</a:t>
            </a:r>
          </a:p>
          <a:p>
            <a:pPr marL="457200" lvl="0" indent="-317500">
              <a:spcBef>
                <a:spcPts val="1000"/>
              </a:spcBef>
              <a:buClr>
                <a:srgbClr val="0070C0"/>
              </a:buClr>
              <a:buSzPts val="1400"/>
              <a:buChar char="●"/>
            </a:pPr>
            <a:r>
              <a:rPr lang="en-US" dirty="0">
                <a:solidFill>
                  <a:srgbClr val="0070C0"/>
                </a:solidFill>
              </a:rPr>
              <a:t>When the ‘IN’ signal is high, the NO contact closes, providing 120V supply to bulb, thus completing the circuit and turning on the bulb.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Dev Board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Gesture Detection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Socket Connection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Rover and Appliance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Demo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and Applications</a:t>
            </a:r>
            <a:b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25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/>
              <a:t>Path followed by the bot</a:t>
            </a: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26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425" y="1087950"/>
            <a:ext cx="2817026" cy="57700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788913" y="1328925"/>
            <a:ext cx="2205000" cy="6024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flipH="1">
            <a:off x="4788925" y="5964325"/>
            <a:ext cx="1612500" cy="6216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7013425" y="1612500"/>
            <a:ext cx="1501800" cy="63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2400" b="1"/>
              <a:t>OBJECT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6457950" y="5542425"/>
            <a:ext cx="1501800" cy="63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/>
              <a:t>ROBOT</a:t>
            </a:r>
          </a:p>
        </p:txBody>
      </p:sp>
      <p:cxnSp>
        <p:nvCxnSpPr>
          <p:cNvPr id="378" name="Shape 378"/>
          <p:cNvCxnSpPr/>
          <p:nvPr/>
        </p:nvCxnSpPr>
        <p:spPr>
          <a:xfrm flipH="1">
            <a:off x="4215925" y="3710700"/>
            <a:ext cx="2311800" cy="194400"/>
          </a:xfrm>
          <a:prstGeom prst="straightConnector1">
            <a:avLst/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9" name="Shape 379"/>
          <p:cNvSpPr txBox="1"/>
          <p:nvPr/>
        </p:nvSpPr>
        <p:spPr>
          <a:xfrm>
            <a:off x="6629775" y="3419625"/>
            <a:ext cx="1501800" cy="63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2400" b="1"/>
              <a:t>PATH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Refreshing the Hand Gesture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0160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27</a:t>
            </a:fld>
            <a:endParaRPr lang="en-US"/>
          </a:p>
        </p:txBody>
      </p:sp>
      <p:pic>
        <p:nvPicPr>
          <p:cNvPr id="1026" name="Picture 2" descr="C:\Users\P.Praveen Kumar\Desktop\AHDPRESENTTEMP\handgesturesslid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357298"/>
            <a:ext cx="7858180" cy="47863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573750" y="330802"/>
            <a:ext cx="7886700" cy="63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</a:pPr>
            <a:r>
              <a:rPr lang="en-US"/>
              <a:t>Video Demo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573750" y="2247925"/>
            <a:ext cx="7886700" cy="256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lvl="0" indent="-101600" rtl="0">
              <a:spcBef>
                <a:spcPts val="0"/>
              </a:spcBef>
              <a:buNone/>
            </a:pPr>
            <a:r>
              <a:rPr lang="en-US"/>
              <a:t>https://www.youtube.com/watch?v=KWB5O_lDwE8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28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Dev Board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Gesture Detection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Socket Connection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Rover and Appliance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Demo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and Applications</a:t>
            </a:r>
            <a:b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Shape 41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29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</a:pPr>
            <a:r>
              <a:rPr lang="en-US"/>
              <a:t>Why this</a:t>
            </a:r>
            <a:r>
              <a:rPr lang="en-US" sz="28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Project?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28650" y="1178925"/>
            <a:ext cx="7886700" cy="503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/>
              <a:t>1)Get Hands-on experience with this technology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/>
              <a:t>2)Solve a real world problem-</a:t>
            </a:r>
            <a:r>
              <a:rPr lang="en-US" sz="2400" b="0" i="1" u="sng">
                <a:solidFill>
                  <a:srgbClr val="9900FF"/>
                </a:solidFill>
              </a:rPr>
              <a:t>Use this to assist the Elderly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3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344900"/>
            <a:ext cx="7821800" cy="33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843150" y="5508500"/>
            <a:ext cx="7672200" cy="76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800" b="1">
                <a:solidFill>
                  <a:srgbClr val="FF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Global gesture recognition market revenue,  2014 – 2024 (USD Billion)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</a:pPr>
            <a:r>
              <a:rPr lang="en-US" sz="28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buClr>
                <a:srgbClr val="0070C0"/>
              </a:buClr>
              <a:buSzPts val="2000"/>
              <a:buFont typeface="Times New Roman"/>
              <a:buChar char="▪"/>
            </a:pPr>
            <a:r>
              <a:rPr lang="en-US"/>
              <a:t>Have More Gestures to perform more number of tasks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buSzPts val="2000"/>
              <a:buChar char="▪"/>
            </a:pPr>
            <a:r>
              <a:rPr lang="en-US"/>
              <a:t>Incorporate a Camera Module on the Rover and also implement obstacle avoidance 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buSzPts val="2000"/>
              <a:buChar char="▪"/>
            </a:pPr>
            <a:r>
              <a:rPr lang="en-US"/>
              <a:t>Have positional feedback on motors for better controllability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30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</a:pPr>
            <a:r>
              <a:rPr lang="en-US"/>
              <a:t>The Big Picture</a:t>
            </a:r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571472" y="1643050"/>
            <a:ext cx="7886700" cy="2564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buClr>
                <a:srgbClr val="3D85C6"/>
              </a:buClr>
              <a:buSzPts val="2000"/>
              <a:buFont typeface="Times New Roman"/>
              <a:buChar char="▪"/>
            </a:pPr>
            <a:r>
              <a:rPr lang="en-US" dirty="0">
                <a:solidFill>
                  <a:srgbClr val="3D85C6"/>
                </a:solidFill>
              </a:rPr>
              <a:t>Gesture-based surgical manipulation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>
              <a:solidFill>
                <a:srgbClr val="3D85C6"/>
              </a:solidFill>
            </a:endParaRPr>
          </a:p>
          <a:p>
            <a:pPr marL="457200" marR="292100" lvl="0" indent="-355600" rtl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Clr>
                <a:srgbClr val="3D85C6"/>
              </a:buClr>
              <a:buSzPts val="2000"/>
              <a:buFont typeface="Times New Roman"/>
              <a:buChar char="▪"/>
            </a:pPr>
            <a:r>
              <a:rPr lang="en-US" dirty="0">
                <a:solidFill>
                  <a:srgbClr val="3D85C6"/>
                </a:solidFill>
              </a:rPr>
              <a:t>Hand Gesture Based Wireless Robotic Arm Control for Agricultural Applications</a:t>
            </a:r>
          </a:p>
          <a:p>
            <a:pPr marL="0" marR="292100" lvl="0" indent="0" rtl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>
              <a:solidFill>
                <a:srgbClr val="3D85C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</p:txBody>
      </p:sp>
      <p:sp>
        <p:nvSpPr>
          <p:cNvPr id="424" name="Shape 42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31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References</a:t>
            </a:r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000"/>
              <a:buChar char="▪"/>
            </a:pPr>
            <a:r>
              <a:rPr lang="en-US" sz="135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Gesture Recognition Market Analysis By Technology (2D, 3D), By Application (Tablets &amp; Notebooks, Smartphones, Gaming Consoles, Smart Televisions, Laptops &amp; Desktops) And Segment Forecasts, 2014 - 2024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000"/>
              <a:buChar char="▪"/>
            </a:pPr>
            <a:r>
              <a:rPr lang="en-US" u="sng">
                <a:solidFill>
                  <a:srgbClr val="4A86E8"/>
                </a:solidFill>
                <a:hlinkClick r:id="rId3"/>
              </a:rPr>
              <a:t>http://cs231n.github.io/convolutional-networks/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000"/>
              <a:buChar char="▪"/>
            </a:pPr>
            <a:r>
              <a:rPr lang="en-US" u="sng">
                <a:solidFill>
                  <a:srgbClr val="4A86E8"/>
                </a:solidFill>
                <a:hlinkClick r:id="rId4"/>
              </a:rPr>
              <a:t>https://cs.nju.edu.cn/wujx/paper/CNN.pdf</a:t>
            </a:r>
          </a:p>
          <a:p>
            <a:pPr marL="457200" lvl="0" indent="-355600" rtl="0">
              <a:spcBef>
                <a:spcPts val="0"/>
              </a:spcBef>
              <a:buClr>
                <a:srgbClr val="4A86E8"/>
              </a:buClr>
              <a:buSzPts val="2000"/>
              <a:buChar char="▪"/>
            </a:pPr>
            <a:r>
              <a:rPr lang="en-US" u="sng">
                <a:solidFill>
                  <a:srgbClr val="4A86E8"/>
                </a:solidFill>
                <a:hlinkClick r:id="rId5"/>
              </a:rPr>
              <a:t>https://github.com/Hvass-Labs/TensorFlow-Tutorials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ctrTitle"/>
          </p:nvPr>
        </p:nvSpPr>
        <p:spPr>
          <a:xfrm>
            <a:off x="696532" y="2911795"/>
            <a:ext cx="7772400" cy="1011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457200" algn="ctr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7200"/>
              <a:buFont typeface="Calibri"/>
              <a:buNone/>
            </a:pPr>
            <a:r>
              <a:rPr lang="en-US" sz="7200" b="1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/>
              <a:t>The Problem Statement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101600">
              <a:spcBef>
                <a:spcPts val="0"/>
              </a:spcBef>
              <a:buNone/>
            </a:pPr>
            <a:endParaRPr/>
          </a:p>
          <a:p>
            <a:pPr marL="228600" lvl="0" indent="-10160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4</a:t>
            </a:fld>
            <a:endParaRPr lang="en-US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50" y="2382325"/>
            <a:ext cx="2243225" cy="23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400" y="3463800"/>
            <a:ext cx="415576" cy="41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975" y="2845088"/>
            <a:ext cx="2563300" cy="17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5200" y="3354340"/>
            <a:ext cx="677139" cy="6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7525" y="1573745"/>
            <a:ext cx="2663951" cy="166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4900" y="3470200"/>
            <a:ext cx="415576" cy="41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0300" y="3988850"/>
            <a:ext cx="1617775" cy="176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</a:pPr>
            <a:r>
              <a:rPr lang="en-US"/>
              <a:t>Implementation Details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5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28650" y="1207875"/>
            <a:ext cx="8065500" cy="537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/>
              <a:t>Step-1:1st </a:t>
            </a:r>
            <a:r>
              <a:rPr lang="en-US" sz="1600" b="0" dirty="0" err="1"/>
              <a:t>Rpi</a:t>
            </a:r>
            <a:r>
              <a:rPr lang="en-US" sz="1600" b="0" dirty="0"/>
              <a:t> </a:t>
            </a:r>
            <a:r>
              <a:rPr lang="en-US" sz="1600" b="0" i="1" dirty="0"/>
              <a:t>processes gestures using CNN and returns index value(0-9) of gesture with the            	maximum probability</a:t>
            </a: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1" dirty="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/>
              <a:t>Step-2:</a:t>
            </a:r>
            <a:r>
              <a:rPr lang="en-US" sz="1600" b="0" i="1" dirty="0"/>
              <a:t>This index value is Multicast to the 2nd &amp; 3rd </a:t>
            </a:r>
            <a:r>
              <a:rPr lang="en-US" sz="1600" b="0" i="1" dirty="0" err="1"/>
              <a:t>Rpi’s</a:t>
            </a:r>
            <a:r>
              <a:rPr lang="en-US" sz="1600" b="0" i="1" dirty="0"/>
              <a:t> connected to the rover and bulb</a:t>
            </a:r>
            <a:r>
              <a:rPr lang="en-US" sz="1600" b="0" dirty="0"/>
              <a:t> </a:t>
            </a: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dirty="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/>
              <a:t>Step-3:</a:t>
            </a:r>
            <a:r>
              <a:rPr lang="en-US" sz="1600" b="0" i="1" dirty="0"/>
              <a:t>The 2nd and 3rd </a:t>
            </a:r>
            <a:r>
              <a:rPr lang="en-US" sz="1600" b="0" i="1" dirty="0" err="1"/>
              <a:t>Rpi’s</a:t>
            </a:r>
            <a:r>
              <a:rPr lang="en-US" sz="1600" b="0" i="1" dirty="0"/>
              <a:t> execute predefined tasks based on the index number received</a:t>
            </a: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1" dirty="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/>
              <a:t>Step-4:</a:t>
            </a:r>
            <a:r>
              <a:rPr lang="en-US" sz="1600" b="0" i="1" dirty="0"/>
              <a:t>Rover </a:t>
            </a:r>
            <a:r>
              <a:rPr lang="en-US" sz="1600" b="0" i="1" dirty="0" err="1"/>
              <a:t>Rpi</a:t>
            </a:r>
            <a:r>
              <a:rPr lang="en-US" sz="1600" b="0" i="1" dirty="0"/>
              <a:t> acknowledges 0-8 numbers, bulb </a:t>
            </a:r>
            <a:r>
              <a:rPr lang="en-US" sz="1600" b="0" i="1" dirty="0" err="1"/>
              <a:t>Rpi</a:t>
            </a:r>
            <a:r>
              <a:rPr lang="en-US" sz="1600" b="0" i="1" dirty="0"/>
              <a:t> acknowledges number 9</a:t>
            </a:r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1" dirty="0"/>
          </a:p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1" dirty="0"/>
              <a:t>Step-5:Goto Step-1</a:t>
            </a:r>
            <a:r>
              <a:rPr lang="en-US" sz="1600" b="0" dirty="0"/>
              <a:t> </a:t>
            </a: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930" b="1" i="0" u="none" strike="noStrike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930" b="1" i="0" u="none" strike="noStrike" cap="none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968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100"/>
              <a:buFont typeface="Noto Sans Symbols"/>
              <a:buNone/>
            </a:pPr>
            <a:endParaRPr sz="31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968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100"/>
              <a:buFont typeface="Noto Sans Symbols"/>
              <a:buNone/>
            </a:pPr>
            <a:endParaRPr sz="31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96850" algn="l" rtl="0">
              <a:lnSpc>
                <a:spcPct val="70000"/>
              </a:lnSpc>
              <a:spcBef>
                <a:spcPts val="1000"/>
              </a:spcBef>
              <a:buClr>
                <a:srgbClr val="0070C0"/>
              </a:buClr>
              <a:buSzPts val="3100"/>
              <a:buFont typeface="Noto Sans Symbols"/>
              <a:buNone/>
            </a:pPr>
            <a:r>
              <a:rPr lang="en-US" sz="3100" b="1" i="0" u="none" strike="noStrike" cap="none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5328300" y="3088875"/>
            <a:ext cx="556200" cy="49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37" y="3132800"/>
            <a:ext cx="8424274" cy="34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 rot="1070690">
            <a:off x="2623388" y="5258704"/>
            <a:ext cx="1667210" cy="4912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sz="12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transfer via Socket</a:t>
            </a:r>
          </a:p>
        </p:txBody>
      </p:sp>
      <p:sp>
        <p:nvSpPr>
          <p:cNvPr id="137" name="Shape 137"/>
          <p:cNvSpPr txBox="1"/>
          <p:nvPr/>
        </p:nvSpPr>
        <p:spPr>
          <a:xfrm rot="-979231">
            <a:off x="2550627" y="3972443"/>
            <a:ext cx="1812745" cy="29410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transfer via Socket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Dev Board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Gesture Detection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Socket Connection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Rover and Appliance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Demo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and Applications</a:t>
            </a:r>
            <a:b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6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</a:pPr>
            <a:r>
              <a:rPr lang="en-US"/>
              <a:t>Embedded Development Board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28650" y="1405128"/>
            <a:ext cx="7886700" cy="484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Noto Sans Symbols"/>
              <a:buChar char="▪"/>
            </a:pPr>
            <a:r>
              <a:rPr lang="en-US" sz="2400" b="0" dirty="0">
                <a:solidFill>
                  <a:srgbClr val="1155CC"/>
                </a:solidFill>
              </a:rPr>
              <a:t>Development and prototype boards are computer boards that are used to develop or test electronic modules. These are used to evaluate programs for embedded devices such as controllers, point-of-sale (</a:t>
            </a:r>
            <a:r>
              <a:rPr lang="en-US" sz="2400" b="0" dirty="0" err="1">
                <a:solidFill>
                  <a:srgbClr val="1155CC"/>
                </a:solidFill>
              </a:rPr>
              <a:t>PoS</a:t>
            </a:r>
            <a:r>
              <a:rPr lang="en-US" sz="2400" b="0" dirty="0">
                <a:solidFill>
                  <a:srgbClr val="1155CC"/>
                </a:solidFill>
              </a:rPr>
              <a:t>) terminals, kiosks and information appliances.</a:t>
            </a:r>
          </a:p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400"/>
              <a:buFont typeface="Noto Sans Symbols"/>
              <a:buChar char="▪"/>
            </a:pPr>
            <a:r>
              <a:rPr lang="en-US" sz="2400" b="0" dirty="0">
                <a:solidFill>
                  <a:srgbClr val="1155CC"/>
                </a:solidFill>
              </a:rPr>
              <a:t>Development boards combine a processor, chipset, memory and onboard peripherals with debugging features. Specifications for development boards include bus type, processor type, form factor, number of ports, port type, memory and operating system. In our </a:t>
            </a:r>
            <a:r>
              <a:rPr lang="en-US" sz="2400" b="0" dirty="0" err="1">
                <a:solidFill>
                  <a:srgbClr val="1155CC"/>
                </a:solidFill>
              </a:rPr>
              <a:t>implementation,Raspberrypi</a:t>
            </a:r>
            <a:r>
              <a:rPr lang="en-US" sz="2400" b="0" dirty="0">
                <a:solidFill>
                  <a:srgbClr val="1155CC"/>
                </a:solidFill>
              </a:rPr>
              <a:t> 3 model has been used. </a:t>
            </a:r>
          </a:p>
          <a:p>
            <a:pPr marL="0" marR="0" lvl="0" indent="-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Noto Sans Symbols"/>
              <a:buNone/>
            </a:pPr>
            <a:endParaRPr>
              <a:solidFill>
                <a:srgbClr val="1155CC"/>
              </a:solidFill>
            </a:endParaRPr>
          </a:p>
          <a:p>
            <a:pPr marL="228600" marR="0" lvl="0" indent="-355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000"/>
              <a:buFont typeface="Noto Sans Symbols"/>
              <a:buNone/>
            </a:pPr>
            <a:endParaRPr sz="20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7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950" y="73425"/>
            <a:ext cx="737209" cy="9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-177800">
              <a:spcBef>
                <a:spcPts val="0"/>
              </a:spcBef>
              <a:buClr>
                <a:srgbClr val="7030A0"/>
              </a:buClr>
              <a:buSzPts val="2800"/>
              <a:buFont typeface="Times New Roman"/>
              <a:buNone/>
            </a:pPr>
            <a:r>
              <a:rPr lang="en-US" dirty="0"/>
              <a:t>Reason for choosing </a:t>
            </a:r>
            <a:r>
              <a:rPr lang="en-US" dirty="0" err="1"/>
              <a:t>Rpi</a:t>
            </a:r>
            <a:endParaRPr lang="en-US" dirty="0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28650" y="1142984"/>
            <a:ext cx="7886700" cy="503394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228600" lvl="0" indent="-355600" rtl="0">
              <a:spcBef>
                <a:spcPts val="0"/>
              </a:spcBef>
              <a:buClr>
                <a:srgbClr val="0070C0"/>
              </a:buClr>
              <a:buSzPts val="2000"/>
              <a:buNone/>
            </a:pPr>
            <a:endParaRPr lang="en-US" sz="1800" dirty="0">
              <a:solidFill>
                <a:srgbClr val="3D85C6"/>
              </a:solidFill>
            </a:endParaRPr>
          </a:p>
          <a:p>
            <a:pPr lvl="0" indent="-35560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solidFill>
                  <a:srgbClr val="3D85C6"/>
                </a:solidFill>
              </a:rPr>
              <a:t>Comparatively Cheap, Costs around $40</a:t>
            </a:r>
          </a:p>
          <a:p>
            <a:pPr lvl="0" indent="-35560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solidFill>
                  <a:srgbClr val="3D85C6"/>
                </a:solidFill>
              </a:rPr>
              <a:t>Has ‘</a:t>
            </a:r>
            <a:r>
              <a:rPr lang="en-US" sz="1800" dirty="0" err="1">
                <a:solidFill>
                  <a:srgbClr val="3D85C6"/>
                </a:solidFill>
              </a:rPr>
              <a:t>Raspbian</a:t>
            </a:r>
            <a:r>
              <a:rPr lang="en-US" sz="1800" dirty="0">
                <a:solidFill>
                  <a:srgbClr val="3D85C6"/>
                </a:solidFill>
              </a:rPr>
              <a:t>’ OS running on it. The numerous advantages of having an          OS are ease of implementation-Programmer Friendly</a:t>
            </a:r>
          </a:p>
          <a:p>
            <a:pPr lvl="0" indent="-35560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solidFill>
                  <a:srgbClr val="3D85C6"/>
                </a:solidFill>
              </a:rPr>
              <a:t>Abstraction (The user doesn’t have to know all the low level implementation details like: Register manipulation etc.,)</a:t>
            </a:r>
          </a:p>
          <a:p>
            <a:pPr lvl="0" indent="-35560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solidFill>
                  <a:srgbClr val="3D85C6"/>
                </a:solidFill>
              </a:rPr>
              <a:t>Well suited for Image Processing</a:t>
            </a:r>
          </a:p>
          <a:p>
            <a:pPr lvl="0" indent="-35560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solidFill>
                  <a:srgbClr val="3D85C6"/>
                </a:solidFill>
              </a:rPr>
              <a:t>This development board features a </a:t>
            </a:r>
            <a:r>
              <a:rPr lang="en-US" sz="1800" dirty="0" err="1">
                <a:solidFill>
                  <a:srgbClr val="3D85C6"/>
                </a:solidFill>
              </a:rPr>
              <a:t>SoC</a:t>
            </a:r>
            <a:r>
              <a:rPr lang="en-US" sz="1800" dirty="0">
                <a:solidFill>
                  <a:srgbClr val="3D85C6"/>
                </a:solidFill>
              </a:rPr>
              <a:t>, with an integrated ARM, compatible CPU and on Chip GPU </a:t>
            </a:r>
          </a:p>
          <a:p>
            <a:pPr lvl="0" indent="-35560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solidFill>
                  <a:srgbClr val="3D85C6"/>
                </a:solidFill>
              </a:rPr>
              <a:t>It has on board </a:t>
            </a:r>
            <a:r>
              <a:rPr lang="en-US" sz="1800" dirty="0" err="1">
                <a:solidFill>
                  <a:srgbClr val="3D85C6"/>
                </a:solidFill>
              </a:rPr>
              <a:t>Wifi</a:t>
            </a:r>
            <a:r>
              <a:rPr lang="en-US" sz="1800" dirty="0">
                <a:solidFill>
                  <a:srgbClr val="3D85C6"/>
                </a:solidFill>
              </a:rPr>
              <a:t> , Bluetooth and USB boot capabilities making it very useful for wireless communication purposes.</a:t>
            </a:r>
          </a:p>
          <a:p>
            <a:pPr lvl="0" indent="-355600">
              <a:spcBef>
                <a:spcPts val="0"/>
              </a:spcBef>
              <a:buFont typeface="Wingdings" pitchFamily="2" charset="2"/>
              <a:buChar char="§"/>
            </a:pPr>
            <a:r>
              <a:rPr lang="en-US" sz="1800" dirty="0">
                <a:solidFill>
                  <a:srgbClr val="3D85C6"/>
                </a:solidFill>
              </a:rPr>
              <a:t>It is compatible with multiple operating systems such as Linux, Windows, IOT Core, RISC OS 		</a:t>
            </a:r>
            <a:br>
              <a:rPr lang="en-US" sz="1800" dirty="0">
                <a:solidFill>
                  <a:srgbClr val="3D85C6"/>
                </a:solidFill>
              </a:rPr>
            </a:br>
            <a:r>
              <a:rPr lang="en-US" sz="1800" dirty="0">
                <a:solidFill>
                  <a:srgbClr val="3D85C6"/>
                </a:solidFill>
              </a:rPr>
              <a:t>	</a:t>
            </a:r>
            <a:br>
              <a:rPr lang="en-US" sz="1800" dirty="0">
                <a:solidFill>
                  <a:srgbClr val="3D85C6"/>
                </a:solidFill>
              </a:rPr>
            </a:br>
            <a:r>
              <a:rPr lang="en-US" sz="1800" dirty="0">
                <a:solidFill>
                  <a:srgbClr val="3D85C6"/>
                </a:solidFill>
              </a:rPr>
              <a:t>	</a:t>
            </a:r>
            <a:br>
              <a:rPr lang="en-US" sz="1800" dirty="0">
                <a:solidFill>
                  <a:srgbClr val="3D85C6"/>
                </a:solidFill>
              </a:rPr>
            </a:br>
            <a:endParaRPr lang="en-US" sz="1800" dirty="0">
              <a:solidFill>
                <a:srgbClr val="3D85C6"/>
              </a:solidFill>
            </a:endParaRPr>
          </a:p>
          <a:p>
            <a:pPr marL="127000" lvl="0" indent="0">
              <a:spcBef>
                <a:spcPts val="0"/>
              </a:spcBef>
              <a:buNone/>
            </a:pPr>
            <a:endParaRPr sz="1800">
              <a:solidFill>
                <a:srgbClr val="3D85C6"/>
              </a:solidFill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t>8</a:t>
            </a:fld>
            <a:endParaRPr lang="en-US"/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950" y="73425"/>
            <a:ext cx="737209" cy="9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634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7030A0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28650" y="1328928"/>
            <a:ext cx="7886700" cy="4848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Embedded Dev Board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Gesture Detection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Socket Connection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Rover and Appliance Control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Video Demo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Noto Sans Symbols"/>
              <a:buChar char="▪"/>
            </a:pPr>
            <a: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 and Applications</a:t>
            </a:r>
            <a:br>
              <a:rPr lang="en-US" sz="2800" b="1" i="0" u="none" strike="noStrike" cap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2800" b="1" i="0" u="none" strike="noStrike" cap="non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rgbClr val="0070C0"/>
              </a:buClr>
              <a:buSzPts val="2800"/>
              <a:buFont typeface="Noto Sans Symbols"/>
              <a:buNone/>
            </a:pPr>
            <a:endParaRPr sz="2800" b="1" i="0" u="none" strike="noStrike" cap="non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buNone/>
              </a:pPr>
              <a:t>9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1436</Words>
  <Application>Microsoft Office PowerPoint</Application>
  <PresentationFormat>On-screen Show (4:3)</PresentationFormat>
  <Paragraphs>309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Noto Sans Symbols</vt:lpstr>
      <vt:lpstr>Times New Roman</vt:lpstr>
      <vt:lpstr>Wingdings</vt:lpstr>
      <vt:lpstr>Office 主题</vt:lpstr>
      <vt:lpstr>Gesture  based Rover and Appliance Control</vt:lpstr>
      <vt:lpstr>Outline</vt:lpstr>
      <vt:lpstr>Why this Project?</vt:lpstr>
      <vt:lpstr>The Problem Statement</vt:lpstr>
      <vt:lpstr>Implementation Details</vt:lpstr>
      <vt:lpstr>Outline</vt:lpstr>
      <vt:lpstr>Embedded Development Board</vt:lpstr>
      <vt:lpstr>Reason for choosing Rpi</vt:lpstr>
      <vt:lpstr>Outline</vt:lpstr>
      <vt:lpstr>How Hand Gesture Works</vt:lpstr>
      <vt:lpstr>Problems with Other Methods</vt:lpstr>
      <vt:lpstr>Neural Networks</vt:lpstr>
      <vt:lpstr>Convolutional Neural Networks</vt:lpstr>
      <vt:lpstr>Convolutional Neural Networks</vt:lpstr>
      <vt:lpstr>Implementation</vt:lpstr>
      <vt:lpstr>Outline</vt:lpstr>
      <vt:lpstr>Socket Programming</vt:lpstr>
      <vt:lpstr>How Network connection is established</vt:lpstr>
      <vt:lpstr>Socket connection implementation</vt:lpstr>
      <vt:lpstr>Outline</vt:lpstr>
      <vt:lpstr>Working Of Rover With Gripper</vt:lpstr>
      <vt:lpstr>Motor Driver Module (L298 Dual H-Bridge)</vt:lpstr>
      <vt:lpstr>Rover With  Gripper Control Actions</vt:lpstr>
      <vt:lpstr>Controlling an Appliance (Light Bulb)</vt:lpstr>
      <vt:lpstr>Outline</vt:lpstr>
      <vt:lpstr>Path followed by the bot</vt:lpstr>
      <vt:lpstr>Refreshing the Hand Gesture</vt:lpstr>
      <vt:lpstr>Video Demo</vt:lpstr>
      <vt:lpstr>Outline</vt:lpstr>
      <vt:lpstr>Future Work</vt:lpstr>
      <vt:lpstr>The Big Picture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Gesture  based Rover and Appliance Control</dc:title>
  <dc:creator>P.Praveen Kumar</dc:creator>
  <cp:lastModifiedBy>zankhana rana</cp:lastModifiedBy>
  <cp:revision>12</cp:revision>
  <dcterms:modified xsi:type="dcterms:W3CDTF">2017-12-07T14:56:02Z</dcterms:modified>
</cp:coreProperties>
</file>